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1" r:id="rId5"/>
    <p:sldId id="262" r:id="rId6"/>
    <p:sldId id="275" r:id="rId7"/>
    <p:sldId id="263" r:id="rId8"/>
    <p:sldId id="265" r:id="rId9"/>
    <p:sldId id="273" r:id="rId10"/>
    <p:sldId id="279" r:id="rId11"/>
    <p:sldId id="290" r:id="rId12"/>
    <p:sldId id="281" r:id="rId13"/>
    <p:sldId id="286" r:id="rId14"/>
    <p:sldId id="280" r:id="rId15"/>
    <p:sldId id="287" r:id="rId16"/>
    <p:sldId id="283" r:id="rId17"/>
    <p:sldId id="288" r:id="rId18"/>
    <p:sldId id="28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CC623F-EB41-45BA-9B3E-7F0BBEC8C9AB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C1AFB3-3D62-498D-A548-050E948FA894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событийные</a:t>
          </a:r>
          <a:endParaRPr lang="ru-RU" dirty="0"/>
        </a:p>
      </dgm:t>
    </dgm:pt>
    <dgm:pt modelId="{772A1FD3-5713-4146-90E4-7356001F1189}" type="parTrans" cxnId="{0E98CAE2-7634-48F1-B704-0F280D602BE7}">
      <dgm:prSet/>
      <dgm:spPr/>
      <dgm:t>
        <a:bodyPr/>
        <a:lstStyle/>
        <a:p>
          <a:endParaRPr lang="ru-RU"/>
        </a:p>
      </dgm:t>
    </dgm:pt>
    <dgm:pt modelId="{0158C5B7-140E-4862-BAEE-36B4AD583994}" type="sibTrans" cxnId="{0E98CAE2-7634-48F1-B704-0F280D602BE7}">
      <dgm:prSet/>
      <dgm:spPr/>
      <dgm:t>
        <a:bodyPr/>
        <a:lstStyle/>
        <a:p>
          <a:endParaRPr lang="ru-RU"/>
        </a:p>
      </dgm:t>
    </dgm:pt>
    <dgm:pt modelId="{3D069E75-C629-4CC1-949E-1094E22A2C69}">
      <dgm:prSet/>
      <dgm:spPr>
        <a:solidFill>
          <a:schemeClr val="accent2"/>
        </a:solidFill>
      </dgm:spPr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личностные</a:t>
          </a:r>
          <a:endParaRPr lang="ru-RU" dirty="0"/>
        </a:p>
      </dgm:t>
    </dgm:pt>
    <dgm:pt modelId="{F040F012-37E5-4B34-B875-15A05EC75C07}" type="parTrans" cxnId="{B1D9E3B9-8B53-409B-8968-3252834E2D34}">
      <dgm:prSet/>
      <dgm:spPr/>
      <dgm:t>
        <a:bodyPr/>
        <a:lstStyle/>
        <a:p>
          <a:endParaRPr lang="ru-RU"/>
        </a:p>
      </dgm:t>
    </dgm:pt>
    <dgm:pt modelId="{F8090825-3E51-46B4-8D15-3C18671F97C1}" type="sibTrans" cxnId="{B1D9E3B9-8B53-409B-8968-3252834E2D34}">
      <dgm:prSet/>
      <dgm:spPr/>
      <dgm:t>
        <a:bodyPr/>
        <a:lstStyle/>
        <a:p>
          <a:endParaRPr lang="ru-RU"/>
        </a:p>
      </dgm:t>
    </dgm:pt>
    <dgm:pt modelId="{4D7DE035-EC44-4174-BA80-CBBCB2ED4DFA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понятийные</a:t>
          </a:r>
          <a:endParaRPr lang="ru-RU" dirty="0"/>
        </a:p>
      </dgm:t>
    </dgm:pt>
    <dgm:pt modelId="{2A6BF972-A0E4-446D-9B0B-2FDFDBF11A18}" type="parTrans" cxnId="{2B71979D-50E1-40A2-9533-B9BFCA3C71EC}">
      <dgm:prSet/>
      <dgm:spPr/>
      <dgm:t>
        <a:bodyPr/>
        <a:lstStyle/>
        <a:p>
          <a:endParaRPr lang="ru-RU"/>
        </a:p>
      </dgm:t>
    </dgm:pt>
    <dgm:pt modelId="{4A7CF658-869F-41F3-8361-CF7FADABFA38}" type="sibTrans" cxnId="{2B71979D-50E1-40A2-9533-B9BFCA3C71EC}">
      <dgm:prSet/>
      <dgm:spPr/>
      <dgm:t>
        <a:bodyPr/>
        <a:lstStyle/>
        <a:p>
          <a:endParaRPr lang="ru-RU"/>
        </a:p>
      </dgm:t>
    </dgm:pt>
    <dgm:pt modelId="{5846D58C-1203-40E7-A933-552211A5429A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творческие</a:t>
          </a:r>
          <a:endParaRPr lang="ru-RU" dirty="0"/>
        </a:p>
      </dgm:t>
    </dgm:pt>
    <dgm:pt modelId="{3DFAC036-1E3A-4544-89B1-B5A405A53474}" type="parTrans" cxnId="{0B2AED53-213E-4F00-87FB-881F67BA5C2F}">
      <dgm:prSet/>
      <dgm:spPr/>
      <dgm:t>
        <a:bodyPr/>
        <a:lstStyle/>
        <a:p>
          <a:endParaRPr lang="ru-RU"/>
        </a:p>
      </dgm:t>
    </dgm:pt>
    <dgm:pt modelId="{33A91F38-885F-47EA-AC66-2D3B06CB505D}" type="sibTrans" cxnId="{0B2AED53-213E-4F00-87FB-881F67BA5C2F}">
      <dgm:prSet/>
      <dgm:spPr/>
      <dgm:t>
        <a:bodyPr/>
        <a:lstStyle/>
        <a:p>
          <a:endParaRPr lang="ru-RU"/>
        </a:p>
      </dgm:t>
    </dgm:pt>
    <dgm:pt modelId="{AA6885FB-6931-42E7-9881-706E156C337E}" type="pres">
      <dgm:prSet presAssocID="{A1CC623F-EB41-45BA-9B3E-7F0BBEC8C9A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447078-2E36-4715-8B0B-AC805C32C33D}" type="pres">
      <dgm:prSet presAssocID="{4D7DE035-EC44-4174-BA80-CBBCB2ED4DFA}" presName="node" presStyleLbl="node1" presStyleIdx="0" presStyleCnt="4" custLinFactX="7846" custLinFactY="15448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9C21CB-8364-4883-B17A-2F214FB90E95}" type="pres">
      <dgm:prSet presAssocID="{4A7CF658-869F-41F3-8361-CF7FADABFA38}" presName="sibTrans" presStyleCnt="0"/>
      <dgm:spPr/>
    </dgm:pt>
    <dgm:pt modelId="{C69874FF-B62A-46E0-A6EE-186A608301AF}" type="pres">
      <dgm:prSet presAssocID="{3D069E75-C629-4CC1-949E-1094E22A2C69}" presName="node" presStyleLbl="node1" presStyleIdx="1" presStyleCnt="4" custLinFactX="-8203" custLinFactNeighborX="-100000" custLinFactNeighborY="2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1BA410-F21E-439E-960A-1A975542C71F}" type="pres">
      <dgm:prSet presAssocID="{F8090825-3E51-46B4-8D15-3C18671F97C1}" presName="sibTrans" presStyleCnt="0"/>
      <dgm:spPr/>
    </dgm:pt>
    <dgm:pt modelId="{3E849C63-736C-4FF8-8722-491898718B7B}" type="pres">
      <dgm:prSet presAssocID="{5846D58C-1203-40E7-A933-552211A5429A}" presName="node" presStyleLbl="node1" presStyleIdx="2" presStyleCnt="4" custLinFactNeighborX="1797" custLinFactNeighborY="-12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DBC86-BC2C-473D-B5D1-DB574C499C64}" type="pres">
      <dgm:prSet presAssocID="{33A91F38-885F-47EA-AC66-2D3B06CB505D}" presName="sibTrans" presStyleCnt="0"/>
      <dgm:spPr/>
    </dgm:pt>
    <dgm:pt modelId="{DB148C8F-6AC6-4BEC-A4DB-75D8E1C7EC32}" type="pres">
      <dgm:prSet presAssocID="{BEC1AFB3-3D62-498D-A548-050E948FA894}" presName="node" presStyleLbl="node1" presStyleIdx="3" presStyleCnt="4" custLinFactY="-14605" custLinFactNeighborX="-215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5465A1-7885-4829-BD1A-D88A38A362AF}" type="presOf" srcId="{3D069E75-C629-4CC1-949E-1094E22A2C69}" destId="{C69874FF-B62A-46E0-A6EE-186A608301AF}" srcOrd="0" destOrd="0" presId="urn:microsoft.com/office/officeart/2005/8/layout/default#1"/>
    <dgm:cxn modelId="{573B88FF-9035-426E-9FDF-1FEF9477AEFE}" type="presOf" srcId="{5846D58C-1203-40E7-A933-552211A5429A}" destId="{3E849C63-736C-4FF8-8722-491898718B7B}" srcOrd="0" destOrd="0" presId="urn:microsoft.com/office/officeart/2005/8/layout/default#1"/>
    <dgm:cxn modelId="{0E98CAE2-7634-48F1-B704-0F280D602BE7}" srcId="{A1CC623F-EB41-45BA-9B3E-7F0BBEC8C9AB}" destId="{BEC1AFB3-3D62-498D-A548-050E948FA894}" srcOrd="3" destOrd="0" parTransId="{772A1FD3-5713-4146-90E4-7356001F1189}" sibTransId="{0158C5B7-140E-4862-BAEE-36B4AD583994}"/>
    <dgm:cxn modelId="{2B71979D-50E1-40A2-9533-B9BFCA3C71EC}" srcId="{A1CC623F-EB41-45BA-9B3E-7F0BBEC8C9AB}" destId="{4D7DE035-EC44-4174-BA80-CBBCB2ED4DFA}" srcOrd="0" destOrd="0" parTransId="{2A6BF972-A0E4-446D-9B0B-2FDFDBF11A18}" sibTransId="{4A7CF658-869F-41F3-8361-CF7FADABFA38}"/>
    <dgm:cxn modelId="{B1D9E3B9-8B53-409B-8968-3252834E2D34}" srcId="{A1CC623F-EB41-45BA-9B3E-7F0BBEC8C9AB}" destId="{3D069E75-C629-4CC1-949E-1094E22A2C69}" srcOrd="1" destOrd="0" parTransId="{F040F012-37E5-4B34-B875-15A05EC75C07}" sibTransId="{F8090825-3E51-46B4-8D15-3C18671F97C1}"/>
    <dgm:cxn modelId="{ADFFAA63-AFCB-4F7E-888C-78CC7D68FF70}" type="presOf" srcId="{A1CC623F-EB41-45BA-9B3E-7F0BBEC8C9AB}" destId="{AA6885FB-6931-42E7-9881-706E156C337E}" srcOrd="0" destOrd="0" presId="urn:microsoft.com/office/officeart/2005/8/layout/default#1"/>
    <dgm:cxn modelId="{FDF69C01-1C00-458C-A34C-FCDBF4751F66}" type="presOf" srcId="{BEC1AFB3-3D62-498D-A548-050E948FA894}" destId="{DB148C8F-6AC6-4BEC-A4DB-75D8E1C7EC32}" srcOrd="0" destOrd="0" presId="urn:microsoft.com/office/officeart/2005/8/layout/default#1"/>
    <dgm:cxn modelId="{46E33472-63A9-4D3A-B1FD-89DEFDE5A460}" type="presOf" srcId="{4D7DE035-EC44-4174-BA80-CBBCB2ED4DFA}" destId="{F1447078-2E36-4715-8B0B-AC805C32C33D}" srcOrd="0" destOrd="0" presId="urn:microsoft.com/office/officeart/2005/8/layout/default#1"/>
    <dgm:cxn modelId="{0B2AED53-213E-4F00-87FB-881F67BA5C2F}" srcId="{A1CC623F-EB41-45BA-9B3E-7F0BBEC8C9AB}" destId="{5846D58C-1203-40E7-A933-552211A5429A}" srcOrd="2" destOrd="0" parTransId="{3DFAC036-1E3A-4544-89B1-B5A405A53474}" sibTransId="{33A91F38-885F-47EA-AC66-2D3B06CB505D}"/>
    <dgm:cxn modelId="{D75F1C8A-62C7-45C9-B0D6-F2AFC18345E1}" type="presParOf" srcId="{AA6885FB-6931-42E7-9881-706E156C337E}" destId="{F1447078-2E36-4715-8B0B-AC805C32C33D}" srcOrd="0" destOrd="0" presId="urn:microsoft.com/office/officeart/2005/8/layout/default#1"/>
    <dgm:cxn modelId="{31AC42A9-FA6F-4DF6-9D5D-D5A2182C392C}" type="presParOf" srcId="{AA6885FB-6931-42E7-9881-706E156C337E}" destId="{289C21CB-8364-4883-B17A-2F214FB90E95}" srcOrd="1" destOrd="0" presId="urn:microsoft.com/office/officeart/2005/8/layout/default#1"/>
    <dgm:cxn modelId="{41CC6FE3-9E3C-4228-8AE4-E614F72AB073}" type="presParOf" srcId="{AA6885FB-6931-42E7-9881-706E156C337E}" destId="{C69874FF-B62A-46E0-A6EE-186A608301AF}" srcOrd="2" destOrd="0" presId="urn:microsoft.com/office/officeart/2005/8/layout/default#1"/>
    <dgm:cxn modelId="{B56B24FE-F53C-4CE5-AE24-4329228F0F49}" type="presParOf" srcId="{AA6885FB-6931-42E7-9881-706E156C337E}" destId="{4E1BA410-F21E-439E-960A-1A975542C71F}" srcOrd="3" destOrd="0" presId="urn:microsoft.com/office/officeart/2005/8/layout/default#1"/>
    <dgm:cxn modelId="{2EFB9934-AB90-4E81-85BE-465C052515E9}" type="presParOf" srcId="{AA6885FB-6931-42E7-9881-706E156C337E}" destId="{3E849C63-736C-4FF8-8722-491898718B7B}" srcOrd="4" destOrd="0" presId="urn:microsoft.com/office/officeart/2005/8/layout/default#1"/>
    <dgm:cxn modelId="{72FAB2BA-45C0-4C54-A5C5-778F0E462CB7}" type="presParOf" srcId="{AA6885FB-6931-42E7-9881-706E156C337E}" destId="{17ADBC86-BC2C-473D-B5D1-DB574C499C64}" srcOrd="5" destOrd="0" presId="urn:microsoft.com/office/officeart/2005/8/layout/default#1"/>
    <dgm:cxn modelId="{5867CFC4-9CD3-446B-9CC7-9AC1480B30F0}" type="presParOf" srcId="{AA6885FB-6931-42E7-9881-706E156C337E}" destId="{DB148C8F-6AC6-4BEC-A4DB-75D8E1C7EC32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447078-2E36-4715-8B0B-AC805C32C33D}">
      <dsp:nvSpPr>
        <dsp:cNvPr id="0" name=""/>
        <dsp:cNvSpPr/>
      </dsp:nvSpPr>
      <dsp:spPr>
        <a:xfrm>
          <a:off x="3851284" y="2552706"/>
          <a:ext cx="3570247" cy="2142148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>
              <a:latin typeface="Times New Roman" pitchFamily="18" charset="0"/>
              <a:cs typeface="Times New Roman" pitchFamily="18" charset="0"/>
            </a:rPr>
            <a:t>понятийные</a:t>
          </a:r>
          <a:endParaRPr lang="ru-RU" sz="4700" kern="1200" dirty="0"/>
        </a:p>
      </dsp:txBody>
      <dsp:txXfrm>
        <a:off x="3851284" y="2552706"/>
        <a:ext cx="3570247" cy="2142148"/>
      </dsp:txXfrm>
    </dsp:sp>
    <dsp:sp modelId="{C69874FF-B62A-46E0-A6EE-186A608301AF}">
      <dsp:nvSpPr>
        <dsp:cNvPr id="0" name=""/>
        <dsp:cNvSpPr/>
      </dsp:nvSpPr>
      <dsp:spPr>
        <a:xfrm>
          <a:off x="65072" y="123810"/>
          <a:ext cx="3570247" cy="2142148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smtClean="0">
              <a:latin typeface="Times New Roman" pitchFamily="18" charset="0"/>
              <a:cs typeface="Times New Roman" pitchFamily="18" charset="0"/>
            </a:rPr>
            <a:t>личностные</a:t>
          </a:r>
          <a:endParaRPr lang="ru-RU" sz="4700" kern="1200" dirty="0"/>
        </a:p>
      </dsp:txBody>
      <dsp:txXfrm>
        <a:off x="65072" y="123810"/>
        <a:ext cx="3570247" cy="2142148"/>
      </dsp:txXfrm>
    </dsp:sp>
    <dsp:sp modelId="{3E849C63-736C-4FF8-8722-491898718B7B}">
      <dsp:nvSpPr>
        <dsp:cNvPr id="0" name=""/>
        <dsp:cNvSpPr/>
      </dsp:nvSpPr>
      <dsp:spPr>
        <a:xfrm>
          <a:off x="65072" y="2552699"/>
          <a:ext cx="3570247" cy="2142148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smtClean="0">
              <a:latin typeface="Times New Roman" pitchFamily="18" charset="0"/>
              <a:cs typeface="Times New Roman" pitchFamily="18" charset="0"/>
            </a:rPr>
            <a:t>творческие</a:t>
          </a:r>
          <a:endParaRPr lang="ru-RU" sz="4700" kern="1200" dirty="0"/>
        </a:p>
      </dsp:txBody>
      <dsp:txXfrm>
        <a:off x="65072" y="2552699"/>
        <a:ext cx="3570247" cy="2142148"/>
      </dsp:txXfrm>
    </dsp:sp>
    <dsp:sp modelId="{DB148C8F-6AC6-4BEC-A4DB-75D8E1C7EC32}">
      <dsp:nvSpPr>
        <dsp:cNvPr id="0" name=""/>
        <dsp:cNvSpPr/>
      </dsp:nvSpPr>
      <dsp:spPr>
        <a:xfrm>
          <a:off x="3851284" y="123803"/>
          <a:ext cx="3570247" cy="214214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>
              <a:latin typeface="Times New Roman" pitchFamily="18" charset="0"/>
              <a:cs typeface="Times New Roman" pitchFamily="18" charset="0"/>
            </a:rPr>
            <a:t>событийные</a:t>
          </a:r>
          <a:endParaRPr lang="ru-RU" sz="4700" kern="1200" dirty="0"/>
        </a:p>
      </dsp:txBody>
      <dsp:txXfrm>
        <a:off x="3851284" y="123803"/>
        <a:ext cx="3570247" cy="2142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1500174"/>
            <a:ext cx="7406640" cy="1357322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</a:rPr>
              <a:t>Технологии</a:t>
            </a:r>
            <a:br>
              <a:rPr lang="ru-RU" sz="4800" b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2285992"/>
            <a:ext cx="7763830" cy="385765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эффективной социализации современных дошкольников Н.П.Гришаева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9190" y="5500702"/>
            <a:ext cx="4071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МБДОУ «Детский сад №11 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«Вишенка» г.Назарово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Воспитатель: Куклина Я.Г.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Рудова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С.В.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анил\Desktop\vector-ручка-старых-книг-и-quill-пера-черни-953807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5000636"/>
            <a:ext cx="2438400" cy="1725613"/>
          </a:xfrm>
          <a:prstGeom prst="rect">
            <a:avLst/>
          </a:prstGeom>
          <a:noFill/>
        </p:spPr>
      </p:pic>
      <p:pic>
        <p:nvPicPr>
          <p:cNvPr id="1027" name="Picture 3" descr="C:\Users\Данил\Desktop\hello_html_42020d6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107910"/>
            <a:ext cx="1428760" cy="2136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498080" cy="846158"/>
          </a:xfrm>
        </p:spPr>
        <p:txBody>
          <a:bodyPr>
            <a:normAutofit/>
          </a:bodyPr>
          <a:lstStyle/>
          <a:p>
            <a:r>
              <a:rPr lang="ru-RU" sz="3600" u="sng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1 этап: </a:t>
            </a:r>
            <a:r>
              <a:rPr lang="ru-RU" sz="36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подготовительный</a:t>
            </a:r>
            <a:endParaRPr lang="ru-RU" sz="3600" dirty="0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pic>
        <p:nvPicPr>
          <p:cNvPr id="2050" name="Picture 2" descr="C:\Users\Яна\Desktop\DSCN01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857232"/>
            <a:ext cx="3643338" cy="2732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72066" y="2071678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Яна\Desktop\МАРГАРИТКА\фото птичья столовая\DSCN01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929066"/>
            <a:ext cx="3643338" cy="27323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2" descr="C:\Users\Яна\Desktop\МАРГАРИТКА\фото птичья столовая\DSCN01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929066"/>
            <a:ext cx="3643394" cy="2732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2" descr="C:\Users\Яна\Desktop\МАРГАРИТКА\фото птичья столовая\DSCN02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857232"/>
            <a:ext cx="3643393" cy="2732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акция  не рубите елочку Одуванчик\не рубите елочку\DSCN38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400" y="500042"/>
            <a:ext cx="3714776" cy="2786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D:\акция  не рубите елочку Одуванчик\не рубите елочку\DSCN37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714752"/>
            <a:ext cx="3714776" cy="27859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D:\акция  не рубите елочку Одуванчик\не рубите елочку\DSCN38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3714752"/>
            <a:ext cx="3715399" cy="278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2" descr="C:\Users\Яна\Desktop\i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500042"/>
            <a:ext cx="3786214" cy="28209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7498080" cy="928710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2 этап: </a:t>
            </a:r>
            <a:r>
              <a:rPr lang="ru-RU" sz="36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основной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pic>
        <p:nvPicPr>
          <p:cNvPr id="3074" name="Picture 2" descr="C:\Users\Яна\Desktop\ПДД\акция листья\P10409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643050"/>
            <a:ext cx="6500858" cy="4875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500430" y="857232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Акция </a:t>
            </a:r>
          </a:p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«Осенний листопад по ПДД»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214290"/>
            <a:ext cx="4357718" cy="114300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Акция </a:t>
            </a:r>
            <a:b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«Не рубите елочку»</a:t>
            </a:r>
            <a:b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/>
          </a:p>
        </p:txBody>
      </p:sp>
      <p:pic>
        <p:nvPicPr>
          <p:cNvPr id="7" name="Picture 2" descr="C:\Users\Яна\Desktop\Викторовна\Елка для Викторовны\image (1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978"/>
          <a:stretch>
            <a:fillRect/>
          </a:stretch>
        </p:blipFill>
        <p:spPr bwMode="auto">
          <a:xfrm>
            <a:off x="1214414" y="1196752"/>
            <a:ext cx="7522752" cy="4661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Яна\Desktop\ПДД\акция листья\P10409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57750" y="-3929114"/>
            <a:ext cx="3340800" cy="25056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u="sng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3 этап: </a:t>
            </a:r>
            <a:r>
              <a:rPr lang="ru-RU" sz="36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аналитический</a:t>
            </a:r>
            <a:endParaRPr lang="ru-RU" sz="3600" dirty="0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pic>
        <p:nvPicPr>
          <p:cNvPr id="1026" name="Picture 2" descr="C:\Users\Яна\Desktop\i (1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643050"/>
            <a:ext cx="7499350" cy="3749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Яна\Desktop\i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4917" b="8011"/>
          <a:stretch>
            <a:fillRect/>
          </a:stretch>
        </p:blipFill>
        <p:spPr bwMode="auto">
          <a:xfrm>
            <a:off x="2857488" y="357166"/>
            <a:ext cx="3929090" cy="60564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РЕЗУЛЬТАТЫ: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000108"/>
            <a:ext cx="7498080" cy="5229228"/>
          </a:xfrm>
        </p:spPr>
        <p:txBody>
          <a:bodyPr>
            <a:normAutofit/>
          </a:bodyPr>
          <a:lstStyle/>
          <a:p>
            <a:pPr marL="596646" indent="-514350"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ебенок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учится самостоятельно добывать знания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договаривается, распределяет действия, изменяет стиль общения;</a:t>
            </a: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1026" name="Picture 2" descr="C:\Users\Яна\Desktop\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143116"/>
            <a:ext cx="6000792" cy="45005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14290"/>
            <a:ext cx="7498080" cy="4800600"/>
          </a:xfrm>
        </p:spPr>
        <p:txBody>
          <a:bodyPr>
            <a:normAutofit/>
          </a:bodyPr>
          <a:lstStyle/>
          <a:p>
            <a:pPr marL="596646" indent="-51435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управляет своим поведением ;</a:t>
            </a:r>
          </a:p>
          <a:p>
            <a:pPr marL="596646" indent="-51435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планирует действия; </a:t>
            </a:r>
          </a:p>
          <a:p>
            <a:pPr marL="596646" indent="-51435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соблюдает элементарные общественные нормы и правила поведения.</a:t>
            </a:r>
          </a:p>
          <a:p>
            <a:endParaRPr lang="ru-RU" sz="2000" dirty="0"/>
          </a:p>
        </p:txBody>
      </p:sp>
      <p:pic>
        <p:nvPicPr>
          <p:cNvPr id="2052" name="Picture 4" descr="C:\Users\Яна\Desktop\i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3909" y="1785926"/>
            <a:ext cx="3696917" cy="4929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Яна\Desktop\Cпасибо-за-внимание-картинки-для-презентации-подборка-36-штук-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28"/>
            <a:ext cx="7858180" cy="58936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анил\Desktop\img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28"/>
            <a:ext cx="8042331" cy="60317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Освоение норм и правил общения детей со взрослыми и друг с другом. Развитие коммуникативных навыков жизни в коллективе;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Развивать умения коллективно трудиться и получать от этого удовольствие;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Освоение детьми на начальном уровне социальных ролей «Я - член коллектива», «Я - мальчик или девочка», «Я – житель России» и др.;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Развитие способности к принятию собственных решений на основе уверенности в себе, осознанности нравственного выбора и приобретенного социального опыта, развитых навыков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поведения.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Педагогические технологии социализации детей разработанные Н.П.Гришаевой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Клубный час.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Проблемная ситуация.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Рефлексивный круг.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Дети – волонтеры.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 Волшебный телефон.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 Социальная акция.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7. Ситуация месяца.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8. Развивающее обучение.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9.Технология включения родителей в образовательный процесс.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Технология «Рефлексивный круг»</a:t>
            </a:r>
            <a:endParaRPr lang="ru-RU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71472" y="1000108"/>
            <a:ext cx="8219340" cy="51054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Направлена на сплочение детского коллектива, формирование умения слушать и понимать друг друга, развития умения выражать свои чувства и переживания публично, умения анализировать и делать выводы.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Яна\Desktop\ПДД\ПДД Викторовна\ююю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714620"/>
            <a:ext cx="5286412" cy="39648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214414" y="285728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 рефлексивных кругов: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0004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Периодичность и время проведения рефлексивных кругов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" name="Picture 2" descr="C:\Users\Яна\Desktop\i (1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794" y="1571625"/>
            <a:ext cx="6400800" cy="4800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Технология «Социальная акция»</a:t>
            </a:r>
            <a:endParaRPr lang="ru-RU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000108"/>
            <a:ext cx="7498080" cy="48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Направлена, прежде всего, на консолидацию усилий педагогов и родителей по развитию гражданской позиции у дошкольников, а также является тем средством и способом, который позволяет реально включить родителей в жизнь детского сада. </a:t>
            </a:r>
          </a:p>
        </p:txBody>
      </p:sp>
      <p:pic>
        <p:nvPicPr>
          <p:cNvPr id="5" name="Picture 2" descr="C:\Users\Яна\Desktop\1483076396_2.jpg"/>
          <p:cNvPicPr>
            <a:picLocks noChangeAspect="1" noChangeArrowheads="1"/>
          </p:cNvPicPr>
          <p:nvPr/>
        </p:nvPicPr>
        <p:blipFill>
          <a:blip r:embed="rId2"/>
          <a:srcRect l="2703" t="9012" r="1321"/>
          <a:stretch>
            <a:fillRect/>
          </a:stretch>
        </p:blipFill>
        <p:spPr bwMode="auto">
          <a:xfrm>
            <a:off x="2500298" y="3071810"/>
            <a:ext cx="5072098" cy="3606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3160" y="548680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подготовки и проведения социальной акции: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1857364"/>
            <a:ext cx="7236296" cy="4320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800" u="sng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этап: </a:t>
            </a:r>
            <a:r>
              <a:rPr lang="ru-RU" sz="28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подготовительный (организационная, информационная, методическая, психологическая подготовка социальной акции)</a:t>
            </a:r>
          </a:p>
          <a:p>
            <a:endParaRPr lang="ru-RU" sz="2800" dirty="0" smtClean="0">
              <a:ln w="10541" cmpd="sng">
                <a:solidFill>
                  <a:srgbClr val="002060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u="sng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этап: </a:t>
            </a:r>
            <a:r>
              <a:rPr lang="ru-RU" sz="28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основной (реализация сценария социальной акции) </a:t>
            </a:r>
          </a:p>
          <a:p>
            <a:endParaRPr lang="ru-RU" sz="2800" dirty="0" smtClean="0">
              <a:ln w="10541" cmpd="sng">
                <a:solidFill>
                  <a:srgbClr val="002060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u="sng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этап: </a:t>
            </a:r>
            <a:r>
              <a:rPr lang="ru-RU" sz="28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аналитический (для педагогов, родителей, детей)</a:t>
            </a:r>
          </a:p>
          <a:p>
            <a:endParaRPr lang="ru-RU" sz="3200" b="1" dirty="0" smtClean="0">
              <a:ln w="10541" cmpd="sng">
                <a:solidFill>
                  <a:srgbClr val="002060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766</TotalTime>
  <Words>359</Words>
  <Application>Microsoft Office PowerPoint</Application>
  <PresentationFormat>Экран (4:3)</PresentationFormat>
  <Paragraphs>50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Технологии </vt:lpstr>
      <vt:lpstr>Слайд 2</vt:lpstr>
      <vt:lpstr>ЗАДАЧИ:</vt:lpstr>
      <vt:lpstr>Педагогические технологии социализации детей разработанные Н.П.Гришаевой</vt:lpstr>
      <vt:lpstr>Технология «Рефлексивный круг»</vt:lpstr>
      <vt:lpstr> </vt:lpstr>
      <vt:lpstr>Периодичность и время проведения рефлексивных кругов </vt:lpstr>
      <vt:lpstr>Технология «Социальная акция»</vt:lpstr>
      <vt:lpstr>Слайд 9</vt:lpstr>
      <vt:lpstr>1 этап: подготовительный</vt:lpstr>
      <vt:lpstr>Слайд 11</vt:lpstr>
      <vt:lpstr>2 этап: основной</vt:lpstr>
      <vt:lpstr>Акция  «Не рубите елочку» </vt:lpstr>
      <vt:lpstr>3 этап: аналитический</vt:lpstr>
      <vt:lpstr>Слайд 15</vt:lpstr>
      <vt:lpstr>РЕЗУЛЬТАТЫ: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Данил</dc:creator>
  <cp:lastModifiedBy>Яна</cp:lastModifiedBy>
  <cp:revision>88</cp:revision>
  <dcterms:created xsi:type="dcterms:W3CDTF">2019-12-03T10:07:07Z</dcterms:created>
  <dcterms:modified xsi:type="dcterms:W3CDTF">2019-12-09T14:41:55Z</dcterms:modified>
</cp:coreProperties>
</file>